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4278" r:id="rId1"/>
    <p:sldMasterId id="2147494290" r:id="rId2"/>
    <p:sldMasterId id="2147494296" r:id="rId3"/>
  </p:sldMasterIdLst>
  <p:notesMasterIdLst>
    <p:notesMasterId r:id="rId23"/>
  </p:notesMasterIdLst>
  <p:handoutMasterIdLst>
    <p:handoutMasterId r:id="rId24"/>
  </p:handoutMasterIdLst>
  <p:sldIdLst>
    <p:sldId id="366" r:id="rId4"/>
    <p:sldId id="843" r:id="rId5"/>
    <p:sldId id="847" r:id="rId6"/>
    <p:sldId id="848" r:id="rId7"/>
    <p:sldId id="849" r:id="rId8"/>
    <p:sldId id="851" r:id="rId9"/>
    <p:sldId id="850" r:id="rId10"/>
    <p:sldId id="845" r:id="rId11"/>
    <p:sldId id="831" r:id="rId12"/>
    <p:sldId id="846" r:id="rId13"/>
    <p:sldId id="832" r:id="rId14"/>
    <p:sldId id="833" r:id="rId15"/>
    <p:sldId id="834" r:id="rId16"/>
    <p:sldId id="840" r:id="rId17"/>
    <p:sldId id="835" r:id="rId18"/>
    <p:sldId id="841" r:id="rId19"/>
    <p:sldId id="842" r:id="rId20"/>
    <p:sldId id="844" r:id="rId21"/>
    <p:sldId id="826" r:id="rId2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99"/>
    <a:srgbClr val="FF0000"/>
    <a:srgbClr val="0033CC"/>
    <a:srgbClr val="CC3399"/>
    <a:srgbClr val="FF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3166" autoAdjust="0"/>
  </p:normalViewPr>
  <p:slideViewPr>
    <p:cSldViewPr>
      <p:cViewPr varScale="1">
        <p:scale>
          <a:sx n="105" d="100"/>
          <a:sy n="105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A5CBA-07EC-45A5-AC86-4B67360D2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4" tIns="47765" rIns="95534" bIns="477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B1AD24-B122-4780-BF84-DEDCDE6F51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BBE8038D-7180-6DF2-F93C-5701463B7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389EBE88-538C-A0B0-497B-0CE094D49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0CF4727B-CE22-C5AF-749A-D414AD5D5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6866D5-CEF6-48B4-A94D-7594DD098448}" type="slidenum">
              <a:rPr lang="en-US" altLang="cs-CZ" sz="1200" smtClean="0"/>
              <a:pPr/>
              <a:t>1</a:t>
            </a:fld>
            <a:endParaRPr lang="en-US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75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FD76-AB0C-4073-86E3-D4AE9EC652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915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0"/>
            <a:ext cx="8401080" cy="45259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7342-B0F7-4225-BB80-E81326E2C0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608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0"/>
            <a:ext cx="6191280" cy="4840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18AA-3BA6-424C-BD82-44038AA0D2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052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7010400" cy="609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43000" y="2133600"/>
            <a:ext cx="7010400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3000" y="4381500"/>
            <a:ext cx="7010400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2135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1CFAEF83-5219-4C0A-9BF9-DA64149E8943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13906A33-4C4E-452C-99FB-B001E52B4AB8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34944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A8896AEE-CB81-4C65-881E-9766F23A9561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7B7C04E6-B30E-4953-AB30-5EE0F29E53D8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41486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ED344908-D211-49D1-A2DA-C8566745BB70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F7950A8A-4C47-4C3F-A30E-6DEC07E29216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82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4C01090A-8BC5-470F-90A0-6FB59AE68C1B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29799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8DE1F9E-9F6A-48A7-8324-5FC20FE4F872}" type="datetimeFigureOut">
              <a:rPr lang="cs-CZ"/>
              <a:pPr>
                <a:defRPr/>
              </a:pPr>
              <a:t>20.06.2025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4ABDAC-3002-42F6-89E6-8B257F37DA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68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1A356477-5F39-4E8E-9083-CDA6740B9B89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057D4FA7-BCE1-47E3-8D6E-B30FEF4B1BAB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99291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4C63BEF4-B66E-4CBD-9A3D-2DF4EC422CD7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 userDrawn="1"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E0C6473B-4A2A-4E5D-B0AA-5B1491B61291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89025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5BB5-7731-4002-B95F-63F592D034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888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3B936A18-C132-46DC-B567-5B58024B9577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 userDrawn="1"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3C6B7305-219A-4FB1-AA1F-1485B242AF8B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08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 userDrawn="1"/>
        </p:nvSpPr>
        <p:spPr bwMode="auto">
          <a:xfrm>
            <a:off x="8532813" y="6551613"/>
            <a:ext cx="576262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fld id="{561662DD-93BC-4838-87A8-AA9CDE5ADF77}" type="slidenum">
              <a:rPr lang="cs-CZ" altLang="cs-CZ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43330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F3254B1B-10C9-4BC0-AE53-C97AD3D54818}" type="datetimeFigureOut">
              <a:rPr lang="cs-CZ"/>
              <a:pPr>
                <a:defRPr/>
              </a:pPr>
              <a:t>20.06.2025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70C8-C973-4728-88C4-3BB3320713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19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C517-3339-4DCE-9B43-4B38749D29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20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294C-22DF-45D7-8716-99D701FD62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8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313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26B3-C131-416F-BCC7-6758651A59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1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8E26-4F38-4D64-84AA-0F8B823EA8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313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2318-50C4-4D7D-B29A-26083BD91D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2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C6BB-78A6-406A-879F-28A54C148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335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2578-5D70-4D01-979E-D11307E96B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0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malybubli_CJ_1502_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857500" y="274638"/>
            <a:ext cx="582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31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17110-8A76-4D32-894E-62966DDCB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40" r:id="rId1"/>
    <p:sldLayoutId id="2147495422" r:id="rId2"/>
    <p:sldLayoutId id="2147495423" r:id="rId3"/>
    <p:sldLayoutId id="2147495424" r:id="rId4"/>
    <p:sldLayoutId id="2147495441" r:id="rId5"/>
    <p:sldLayoutId id="2147495425" r:id="rId6"/>
    <p:sldLayoutId id="2147495426" r:id="rId7"/>
    <p:sldLayoutId id="2147495427" r:id="rId8"/>
    <p:sldLayoutId id="2147495428" r:id="rId9"/>
    <p:sldLayoutId id="2147495429" r:id="rId10"/>
    <p:sldLayoutId id="2147495430" r:id="rId11"/>
    <p:sldLayoutId id="21474954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 descr="Prezentace_vnitrek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250825" y="6519863"/>
            <a:ext cx="208915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prstClr val="black"/>
                </a:solidFill>
              </a:rPr>
              <a:t>www.</a:t>
            </a:r>
            <a:r>
              <a:rPr lang="cs-CZ" dirty="0" err="1">
                <a:solidFill>
                  <a:prstClr val="black"/>
                </a:solidFill>
              </a:rPr>
              <a:t>mvcr.cz</a:t>
            </a:r>
            <a:r>
              <a:rPr lang="cs-CZ" dirty="0">
                <a:solidFill>
                  <a:prstClr val="black"/>
                </a:solidFill>
              </a:rPr>
              <a:t>/</a:t>
            </a:r>
            <a:r>
              <a:rPr lang="cs-CZ" dirty="0" err="1">
                <a:solidFill>
                  <a:prstClr val="black"/>
                </a:solidFill>
              </a:rPr>
              <a:t>odk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2700338" y="5949950"/>
            <a:ext cx="20161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>
                <a:solidFill>
                  <a:prstClr val="white"/>
                </a:solidFill>
                <a:cs typeface="Arial" charset="0"/>
              </a:rPr>
              <a:t>Odbor veřejné správy, dozoru a kontroly</a:t>
            </a:r>
          </a:p>
        </p:txBody>
      </p:sp>
      <p:pic>
        <p:nvPicPr>
          <p:cNvPr id="2053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537200"/>
            <a:ext cx="26177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450263" y="6519863"/>
            <a:ext cx="585787" cy="338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5120DC-193F-4AB7-8A46-BB04DE22F2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42" r:id="rId1"/>
    <p:sldLayoutId id="2147495443" r:id="rId2"/>
    <p:sldLayoutId id="2147495444" r:id="rId3"/>
    <p:sldLayoutId id="2147495445" r:id="rId4"/>
    <p:sldLayoutId id="214749544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6" descr="Prezentace_vnitrek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250825" y="6519863"/>
            <a:ext cx="208915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cs-CZ" dirty="0">
                <a:solidFill>
                  <a:prstClr val="black"/>
                </a:solidFill>
              </a:rPr>
              <a:t>www.</a:t>
            </a:r>
            <a:r>
              <a:rPr lang="cs-CZ" dirty="0" err="1">
                <a:solidFill>
                  <a:prstClr val="black"/>
                </a:solidFill>
              </a:rPr>
              <a:t>mvcr.cz</a:t>
            </a:r>
            <a:r>
              <a:rPr lang="cs-CZ" dirty="0">
                <a:solidFill>
                  <a:prstClr val="black"/>
                </a:solidFill>
              </a:rPr>
              <a:t>/</a:t>
            </a:r>
            <a:r>
              <a:rPr lang="cs-CZ" dirty="0" err="1">
                <a:solidFill>
                  <a:prstClr val="black"/>
                </a:solidFill>
              </a:rPr>
              <a:t>odk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2700338" y="5949950"/>
            <a:ext cx="20161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>
                <a:solidFill>
                  <a:prstClr val="white"/>
                </a:solidFill>
                <a:cs typeface="Arial" charset="0"/>
              </a:rPr>
              <a:t>Odbor veřejné správy, dozoru a kontroly</a:t>
            </a:r>
          </a:p>
        </p:txBody>
      </p:sp>
      <p:pic>
        <p:nvPicPr>
          <p:cNvPr id="3077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537200"/>
            <a:ext cx="26177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450263" y="6519863"/>
            <a:ext cx="585787" cy="338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CBC5A7-8CB0-4E81-ACEA-CE01B41B66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47" r:id="rId1"/>
    <p:sldLayoutId id="2147495448" r:id="rId2"/>
    <p:sldLayoutId id="2147495449" r:id="rId3"/>
    <p:sldLayoutId id="2147495450" r:id="rId4"/>
    <p:sldLayoutId id="214749545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v.gov.cz/volby/clanek/volby-do-poslanecke-snemovny-parlamentu-ceske-republiky-2025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55B86D3-7038-5852-5669-9A292C9A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/>
            </a:br>
            <a:endParaRPr lang="cs-CZ" alt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809707-B66C-A5AD-B52B-24EAC98212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5838" y="1052513"/>
            <a:ext cx="7167562" cy="165640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Příprava na volby </a:t>
            </a:r>
          </a:p>
          <a:p>
            <a:pPr marL="0" indent="0" algn="ctr">
              <a:buFontTx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do Poslanecké sněmovny 2025</a:t>
            </a:r>
          </a:p>
          <a:p>
            <a:pPr marL="0" indent="0" algn="ctr">
              <a:buFontTx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z pohledu obcí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dirty="0"/>
          </a:p>
        </p:txBody>
      </p:sp>
      <p:pic>
        <p:nvPicPr>
          <p:cNvPr id="4100" name="Zástupný obsah 7" descr="Obsah obrázku text, design, hračka">
            <a:extLst>
              <a:ext uri="{FF2B5EF4-FFF2-40B4-BE49-F238E27FC236}">
                <a16:creationId xmlns:a16="http://schemas.microsoft.com/office/drawing/2014/main" id="{0C38129C-6BB4-151C-AE91-BA6BFB9BB1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3116412"/>
            <a:ext cx="7546975" cy="3408362"/>
          </a:xfr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0A52-58A1-782F-8A4A-1A672069F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3DDEE-1731-0C23-12DA-A9010A5F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7"/>
            <a:ext cx="8280000" cy="64807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Registrace obcí do správy ověřovatelů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B611F-3623-0A60-18DA-8D322E03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207992" cy="4283936"/>
          </a:xfrm>
        </p:spPr>
        <p:txBody>
          <a:bodyPr/>
          <a:lstStyle/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Promováno na všech vhodných akcích s KÚ a jejich řediteli, tajemníky, konference, dopisy, </a:t>
            </a:r>
            <a:r>
              <a:rPr lang="cs-CZ" sz="2200" dirty="0" err="1">
                <a:ea typeface="Aptos" panose="020B0004020202020204" pitchFamily="34" charset="0"/>
              </a:rPr>
              <a:t>road</a:t>
            </a:r>
            <a:r>
              <a:rPr lang="cs-CZ" sz="2200" dirty="0">
                <a:ea typeface="Aptos" panose="020B0004020202020204" pitchFamily="34" charset="0"/>
              </a:rPr>
              <a:t> show.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Pracovní skupina DIA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Kulatý stůl při OV MV 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Aktuální přehled stavu dle krajů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Jak je možno obecním úřadům s registrací pomoci - DIA</a:t>
            </a:r>
            <a:endParaRPr lang="cs-CZ" sz="22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0" indent="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32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28016F-8F8C-B71C-6B33-D074374D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18790"/>
            <a:ext cx="648072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10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1767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0C161-B3C1-41EB-9B52-0AB7A37F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908720"/>
            <a:ext cx="8280000" cy="86409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Metodika k přijímání </a:t>
            </a:r>
            <a:r>
              <a:rPr lang="cs-CZ" b="1" dirty="0" err="1">
                <a:solidFill>
                  <a:srgbClr val="0000CC"/>
                </a:solidFill>
              </a:rPr>
              <a:t>eDokladu</a:t>
            </a:r>
            <a:r>
              <a:rPr lang="cs-CZ" b="1" dirty="0">
                <a:solidFill>
                  <a:srgbClr val="0000CC"/>
                </a:solidFill>
              </a:rPr>
              <a:t> </a:t>
            </a:r>
            <a:br>
              <a:rPr lang="cs-CZ" b="1" dirty="0">
                <a:solidFill>
                  <a:srgbClr val="0000CC"/>
                </a:solidFill>
              </a:rPr>
            </a:br>
            <a:r>
              <a:rPr lang="cs-CZ" b="1" dirty="0">
                <a:solidFill>
                  <a:srgbClr val="0000CC"/>
                </a:solidFill>
              </a:rPr>
              <a:t>při volbách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D8326-FDB1-4DB4-8060-A82ABDD3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608512"/>
          </a:xfrm>
        </p:spPr>
        <p:txBody>
          <a:bodyPr/>
          <a:lstStyle/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Metodika připravena ve spolupráci odboru voleb MV a DIA       a aktualizována po zkušenostech z lednových voleb v Brně. S</a:t>
            </a: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kládá se ze 2 dílů + „krycí list“. Zveřejněna na webu.</a:t>
            </a:r>
          </a:p>
          <a:p>
            <a:pPr marL="0" indent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První díl je určen pro obecní úřady, resp. jejich lokální administrátory a správce IT – týká se přípravy před volbami, včetně registrace ověřovatelů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Druhý díl je určen pro OVK – týká se</a:t>
            </a:r>
          </a:p>
          <a:p>
            <a:pPr marL="720000" indent="-45720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organizace hlasování ve volební místnosti s ohledem na možnost voliče prokázat se </a:t>
            </a:r>
            <a:r>
              <a:rPr lang="cs-CZ" sz="2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endParaRPr lang="cs-CZ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0000" indent="-45720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ověření voliče s </a:t>
            </a:r>
            <a:r>
              <a:rPr lang="cs-CZ" sz="22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(DIA) – průvodce technickým provedením.</a:t>
            </a:r>
            <a:endParaRPr lang="cs-CZ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65BCA-45C9-4273-8C78-0E5BBE4D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07487"/>
            <a:ext cx="648072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11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02697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FFACE-10CB-45AE-B2D8-E94C48D1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72" y="980728"/>
            <a:ext cx="8136392" cy="100811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Vybavení volební místnosti pro ověřování voličů s </a:t>
            </a:r>
            <a:r>
              <a:rPr lang="cs-CZ" b="1" dirty="0" err="1">
                <a:solidFill>
                  <a:srgbClr val="0000CC"/>
                </a:solidFill>
              </a:rPr>
              <a:t>eDokladem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08071-C39C-4554-8A7A-212BF7E1E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80" y="2060848"/>
            <a:ext cx="8136392" cy="4392488"/>
          </a:xfrm>
        </p:spPr>
        <p:txBody>
          <a:bodyPr/>
          <a:lstStyle/>
          <a:p>
            <a:pPr marL="457200" indent="-45720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mobilní telefony (lze ověřovat i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offline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webová čtečka (stolní PC, notebook nebo tablet                s připojením na internet) + 1 mobilní telefon</a:t>
            </a:r>
          </a:p>
          <a:p>
            <a:pPr marL="0" indent="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Nutnost alespoň 1 mobilního telefonu z důvodu, že</a:t>
            </a:r>
          </a:p>
          <a:p>
            <a:pPr marL="54000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ním  lze provádět ověření i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offline</a:t>
            </a:r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00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sz="2200" dirty="0">
                <a:ea typeface="Times New Roman" panose="02020603050405020304" pitchFamily="18" charset="0"/>
              </a:rPr>
              <a:t>použije se při ověření </a:t>
            </a:r>
            <a:r>
              <a:rPr lang="cs-CZ" sz="2200" dirty="0" err="1">
                <a:ea typeface="Times New Roman" panose="02020603050405020304" pitchFamily="18" charset="0"/>
              </a:rPr>
              <a:t>eDokladu</a:t>
            </a:r>
            <a:r>
              <a:rPr lang="cs-CZ" sz="2200" dirty="0">
                <a:ea typeface="Times New Roman" panose="02020603050405020304" pitchFamily="18" charset="0"/>
              </a:rPr>
              <a:t> u voliče hlasujícího             do přenosné volební schránky.</a:t>
            </a:r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/>
              <a:t>Zajistit příslušné vybavení pro OVK je úkolem OÚ.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Financování nákladů řeší směrnice MF – Věstník pro kraje a obce č. 3/2025 – s dotazy se obracet na MF.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96259F-8D2D-419F-9B04-FAA33CE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68912"/>
            <a:ext cx="576064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12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97940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DB92-F6D2-45B1-9F73-05DDB4C3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196752"/>
            <a:ext cx="8232606" cy="66756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Určení členů OVK, kterým bude svěřeno ověřování totožnosti voličů s </a:t>
            </a:r>
            <a:r>
              <a:rPr lang="cs-CZ" b="1" dirty="0" err="1">
                <a:solidFill>
                  <a:srgbClr val="0000CC"/>
                </a:solidFill>
              </a:rPr>
              <a:t>eDokladem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77AFA8-8E7A-4FD7-80D3-7EE2A8A2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460480" cy="4392488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Primárně zapisovatel nebo ten, kdo zná postup ze své pracovní činnosti.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a typeface="Times New Roman" panose="02020603050405020304" pitchFamily="18" charset="0"/>
              </a:rPr>
              <a:t>Ověřovatelé v OVK by měli být předem určeni alespoň 2           z důvodu zastupitelnosti nebo hlasování do přenosné volební schránky.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Druhý ověřovatel – doporučuje se předseda/místopředseda, protože má povinnost účasti na školení a má vyšší odměnu.</a:t>
            </a:r>
            <a:endParaRPr lang="cs-CZ" sz="2200" dirty="0"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Pokud je v OVK většina členů schopna a ochotna ověřovat voliče             s </a:t>
            </a:r>
            <a:r>
              <a:rPr lang="cs-CZ" sz="20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eDo</a:t>
            </a:r>
            <a:r>
              <a:rPr lang="cs-CZ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kladem</a:t>
            </a: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je třeba je všechny seznámit s přístupovým heslem pro práci s mobilem/počítačem a s heslem pro přístup do ověřovací aplikace.</a:t>
            </a: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cs-CZ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806C8-8D6B-453D-A24A-4CBD17D3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81977"/>
            <a:ext cx="576064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13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78005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502A3-B26F-47BA-B5E8-52D3A1E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8720"/>
            <a:ext cx="8172448" cy="1080120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00CC"/>
                </a:solidFill>
              </a:rPr>
              <a:t>Organizace postupu ve volební místnosti,    kde je nerozdělený výpis ze seznamu voličů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9603B-24F3-4EA1-8247-E1316699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88840"/>
            <a:ext cx="8280000" cy="4320480"/>
          </a:xfrm>
        </p:spPr>
        <p:txBody>
          <a:bodyPr/>
          <a:lstStyle/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Dostaví se volič s </a:t>
            </a:r>
            <a:r>
              <a:rPr lang="cs-CZ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Ujme se ho člen OVK určený k ověřování těchto voličů, který si       k sobě vezme výpis ze seznamu voličů.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Volič si otevře aplikaci ve svém mobilním telefonu.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Člen OVK provede ověření pomocí mobilu nebo webové čtečky  (viz další část školení/metodiky) – foto, jméno, příjmení, datum narození, TP, signalizace případné změny údajů.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Ověřovatel najde voliče ve výpisu a zaznamená u jeho jména vydání úřední obálky.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Není-li volič ve výpisu uveden, tak buď prokáže své právo v okrsku hlasovat nebo to OVK přes OÚ či ORP ověří a dopíše ho              do seznamu; v opačném případě mu neumožní hlasovat.</a:t>
            </a:r>
            <a:endParaRPr lang="cs-C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CCB797-1D08-4368-A5F3-6A9891C2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04056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14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68771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502A3-B26F-47BA-B5E8-52D3A1E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40767"/>
            <a:ext cx="8280000" cy="48493"/>
          </a:xfrm>
        </p:spPr>
        <p:txBody>
          <a:bodyPr/>
          <a:lstStyle/>
          <a:p>
            <a:pPr algn="ctr"/>
            <a:r>
              <a:rPr lang="cs-CZ" sz="3000" b="1" dirty="0">
                <a:solidFill>
                  <a:srgbClr val="0000CC"/>
                </a:solidFill>
              </a:rPr>
              <a:t>Organizace postupu ve volební místnosti     s děleným výpisem ze seznamu voličů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9603B-24F3-4EA1-8247-E1316699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16832"/>
            <a:ext cx="8280000" cy="4392488"/>
          </a:xfrm>
        </p:spPr>
        <p:txBody>
          <a:bodyPr/>
          <a:lstStyle/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Dostaví se volič s </a:t>
            </a:r>
            <a:r>
              <a:rPr lang="cs-CZ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Ujme se ho člen OVK určený k ověřování těchto voličů.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Volič si otevře aplikaci ve svém mobilním telefonu.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Člen OVK provede ověření pomocí mobilu nebo webové čtečky  (viz další část školení/metodiky) – foto, jméno, příjmení, datum narození, TP, signalizace případné změny údajů.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Ověřovatel si k sobě povolá příslušného člena OVK s tou částí výpisu, ve které je dotčený volič uveden, a zaznamenají vydání úřední obálky voliči.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Není-li volič ve výpisu uveden, tak buď prokáže své právo v okrsku hlasovat nebo to OVK přes OÚ či ORP ověří a dopíše ho do seznamu; v opačném případě mu neumožní hlasovat.</a:t>
            </a:r>
            <a:endParaRPr lang="cs-C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CCB797-1D08-4368-A5F3-6A9891C2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04056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15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83417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502A3-B26F-47BA-B5E8-52D3A1E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80728"/>
            <a:ext cx="8100440" cy="504056"/>
          </a:xfrm>
        </p:spPr>
        <p:txBody>
          <a:bodyPr/>
          <a:lstStyle/>
          <a:p>
            <a:pPr algn="ctr"/>
            <a:r>
              <a:rPr lang="cs-CZ" sz="3000" b="1" dirty="0">
                <a:solidFill>
                  <a:srgbClr val="0000CC"/>
                </a:solidFill>
              </a:rPr>
              <a:t>Volič s </a:t>
            </a:r>
            <a:r>
              <a:rPr lang="cs-CZ" sz="3000" b="1" dirty="0" err="1">
                <a:solidFill>
                  <a:srgbClr val="0000CC"/>
                </a:solidFill>
              </a:rPr>
              <a:t>eDokladem</a:t>
            </a:r>
            <a:r>
              <a:rPr lang="cs-CZ" sz="3000" b="1" dirty="0">
                <a:solidFill>
                  <a:srgbClr val="0000CC"/>
                </a:solidFill>
              </a:rPr>
              <a:t> při hlasování                do přenosné volební schránky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9603B-24F3-4EA1-8247-E1316699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316464" cy="4536504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Jeden z dvojice členů OVK je ten, kdo byl pověřen ověřováním voličů s </a:t>
            </a:r>
            <a:r>
              <a:rPr lang="cs-CZ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 sebou si berou mobilní telefon s aplikací pro ověřování </a:t>
            </a:r>
            <a:r>
              <a:rPr lang="cs-CZ" sz="20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eDokladu</a:t>
            </a: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Jde-li se do nemocnice apod. berou si příslušnou část výpisu         ze zvláštního seznamu voličů.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Jde-li se za voličem domů, poznamenají si údaje o voliči z výpisu   na samostatný papír, který si berou s sebou.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Po ověření voliče s </a:t>
            </a:r>
            <a:r>
              <a:rPr lang="cs-CZ" sz="20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se zjištěné údaje porovnají s údaji ve výpisu nebo s údaji, které si o voliči zapsali na papír.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Je-li volič v seznamu, poznamená se vydání úřední obálky            do výpisu, který mají s sebou, nebo to přenesou do výpisu po návratu do volební místnosti.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CCB797-1D08-4368-A5F3-6A9891C2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04056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16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892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502A3-B26F-47BA-B5E8-52D3A1E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49261"/>
            <a:ext cx="8280000" cy="540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Jaké situace mohou nastat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9603B-24F3-4EA1-8247-E1316699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80000" cy="468052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volební místnosti přijde volič s </a:t>
            </a:r>
            <a:r>
              <a:rPr lang="cs-CZ" sz="2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který požaduje ověření </a:t>
            </a:r>
            <a:r>
              <a:rPr lang="cs-CZ" sz="2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offline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zatímco mobilní telefon pro </a:t>
            </a: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věřování je mimo volební místnost (odešli s ním s přenosnou volební schránkou) 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vyčká, b. sdělí se mu čas návratu, c. možnost využití techniky vedlejší komise (budovy s více volebními místnostmi)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Do volební místnosti přijde volič s </a:t>
            </a:r>
            <a:r>
              <a:rPr lang="cs-CZ" sz="22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eDokladem</a:t>
            </a: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který se těsně před volbami do okrsku přistěhoval a má/nemá žluté potvrzení o změně TP - </a:t>
            </a:r>
            <a:r>
              <a:rPr lang="cs-CZ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změna údaje je signalizována i při načtení </a:t>
            </a:r>
            <a:r>
              <a:rPr lang="cs-CZ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eDokladu</a:t>
            </a:r>
            <a:r>
              <a:rPr lang="cs-CZ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tak, že ověřovateli se zobrazí v položce Změna údajů hodnota „ANO Trvalý pobyt“. V takovém případě postupuje OVK stejně jako se v těchto případech postupuje i u voličů bez </a:t>
            </a:r>
            <a:r>
              <a:rPr lang="cs-CZ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eDokladu</a:t>
            </a:r>
            <a:r>
              <a:rPr lang="cs-CZ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CCB797-1D08-4368-A5F3-6A9891C2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04056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17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63884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844A-AF61-8042-5088-66836654D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D8E80-9041-F9F3-E85A-2EA79991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49261"/>
            <a:ext cx="8280000" cy="540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Kontakty na MV a 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57144-BBF7-7FDD-02D4-11B5A393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80000" cy="4680520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cs-CZ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cs-CZ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Důležité je vše na obci připravit včas, v dostatečném předstihu před volbami, aby se stihla odzkoušet funkčnost.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OV MV a DIA sdělí před volbami obcím telefonní linky       (helpdesk) pro případ, že si neporadí na místní/krajské úrovni. 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EA763A-64EB-D332-5F3A-10606A76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04056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18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00027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1BBAE7-8524-4255-AA79-B516795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20080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19</a:t>
            </a:fld>
            <a:endParaRPr lang="cs-CZ" altLang="cs-CZ" sz="16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35E8F54-85B7-4F36-AA5A-8BFE2D61FC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196752"/>
            <a:ext cx="8280000" cy="4860000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spolupráci </a:t>
            </a:r>
            <a:br>
              <a:rPr lang="cs-CZ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za pozornost.</a:t>
            </a:r>
            <a:br>
              <a:rPr lang="cs-CZ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Mgr. et Mgr. Tomáš Jirovec</a:t>
            </a:r>
            <a:br>
              <a:rPr lang="cs-CZ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ředitel odboru voleb </a:t>
            </a:r>
            <a:b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Ministerstvo vnitra</a:t>
            </a:r>
            <a:b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volby@mv.gov.cz</a:t>
            </a:r>
            <a:br>
              <a:rPr lang="cs-CZ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tel.: 974 817 361</a:t>
            </a:r>
            <a:br>
              <a:rPr lang="cs-CZ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26. června 2025</a:t>
            </a:r>
            <a:br>
              <a:rPr lang="cs-CZ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81A61-CA0D-873C-8233-5A12044BA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99AA4-9617-47A6-6339-0CF38454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7992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CC"/>
                </a:solidFill>
              </a:rPr>
              <a:t>Termín konání voleb a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32582-EBBE-6DCB-C4DA-50C97CD6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80000" cy="4499960"/>
          </a:xfrm>
        </p:spPr>
        <p:txBody>
          <a:bodyPr/>
          <a:lstStyle/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Prezident republiky vyhlásil volby 14. května 2025                 </a:t>
            </a:r>
            <a:r>
              <a:rPr lang="cs-CZ" sz="2200" b="1" dirty="0">
                <a:ea typeface="Aptos" panose="020B0004020202020204" pitchFamily="34" charset="0"/>
              </a:rPr>
              <a:t>na pátek 3. října a sobotu 4. října 2025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Volby se budou konat na celém území ČR, tj. ve všech krajích a obcích 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>
                <a:ea typeface="Aptos" panose="020B0004020202020204" pitchFamily="34" charset="0"/>
              </a:rPr>
              <a:t>Informace k volbám lze čerpat z webu MV, od krajských úřadů, které MV koordinuje, posíláme obcím dopisy (dávkujeme podle aktuálních témat). První odešel 6. června 2025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ea typeface="Aptos" panose="020B0004020202020204" pitchFamily="34" charset="0"/>
              </a:rPr>
              <a:t>Web MV k volbám do PS: </a:t>
            </a:r>
            <a:r>
              <a:rPr lang="cs-CZ" sz="2400" dirty="0">
                <a:hlinkClick r:id="rId2"/>
              </a:rPr>
              <a:t>Volby do Poslanecké sněmovny Parlamentu České republiky 2025 - Volby</a:t>
            </a:r>
            <a:endParaRPr lang="cs-CZ" sz="2200" dirty="0">
              <a:ea typeface="Aptos" panose="020B0004020202020204" pitchFamily="34" charset="0"/>
            </a:endParaRPr>
          </a:p>
          <a:p>
            <a:pPr marL="0" indent="0"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32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AE2643-342A-77FB-F899-CDC130DB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18790"/>
            <a:ext cx="648072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2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5353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CE174-E6E1-874E-264D-A83BE889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980729"/>
            <a:ext cx="7067128" cy="859010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Novinky ve volbách do Poslanecké sněmovny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15DA7-8370-EAC8-6D2B-DF481239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363272" cy="4079478"/>
          </a:xfrm>
        </p:spPr>
        <p:txBody>
          <a:bodyPr/>
          <a:lstStyle/>
          <a:p>
            <a:r>
              <a:rPr lang="cs-CZ" sz="2400" b="1" dirty="0"/>
              <a:t>Korespondenční hlasování pro voliče v zahraničí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cs-CZ" sz="2400" dirty="0"/>
              <a:t>nedopadá na obecní úřady; korespondenční hlasy se neposílají do ČR</a:t>
            </a:r>
          </a:p>
          <a:p>
            <a:pPr marL="720000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cs-CZ" sz="2400" dirty="0"/>
              <a:t>důsledkem může být vyšší počet zasílaných „duplicit“</a:t>
            </a:r>
          </a:p>
          <a:p>
            <a:pPr marL="377100" indent="0">
              <a:spcAft>
                <a:spcPts val="0"/>
              </a:spcAft>
              <a:buNone/>
            </a:pPr>
            <a:endParaRPr lang="cs-CZ" sz="1400" dirty="0"/>
          </a:p>
          <a:p>
            <a:r>
              <a:rPr lang="cs-CZ" sz="2400" b="1" dirty="0" err="1"/>
              <a:t>eDoklad</a:t>
            </a:r>
            <a:r>
              <a:rPr lang="cs-CZ" sz="2400" dirty="0"/>
              <a:t> – lze se s ním prokázat ve volební místnosti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cs-CZ" sz="2400" dirty="0"/>
              <a:t>je mu podrobněji věnována samostatná část prezentace</a:t>
            </a:r>
          </a:p>
          <a:p>
            <a:pPr marL="720000">
              <a:buFont typeface="Symbol" panose="05050102010706020507" pitchFamily="18" charset="2"/>
              <a:buChar char="-"/>
            </a:pPr>
            <a:r>
              <a:rPr lang="cs-CZ" sz="2400" dirty="0"/>
              <a:t>informace k tomu byla i v dopise odboru voleb obecním úřadům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0CDC63-BFA7-1949-ACC8-83C3D566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89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A566F-809A-BBB0-5643-6E86C50D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731836"/>
            <a:ext cx="6851104" cy="685801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Obvyklé úkoly obcí při volbách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689C8-D0D7-350F-686B-C8498425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65554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Vedení seznamu voličů </a:t>
            </a:r>
            <a:r>
              <a:rPr lang="cs-CZ" sz="1800" i="1" dirty="0"/>
              <a:t>(žádost přes formulář v </a:t>
            </a:r>
            <a:r>
              <a:rPr lang="cs-CZ" sz="1800" i="1" dirty="0" err="1"/>
              <a:t>CzechPOINT@office</a:t>
            </a:r>
            <a:r>
              <a:rPr lang="cs-CZ" sz="1800" i="1" dirty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Výdej voličských průkazů </a:t>
            </a:r>
            <a:r>
              <a:rPr lang="cs-CZ" sz="1800" i="1" dirty="0"/>
              <a:t>(podrobněji viz dále)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Zajištění volebních místností a telefonního spojení </a:t>
            </a:r>
            <a:r>
              <a:rPr lang="cs-CZ" sz="1800" dirty="0"/>
              <a:t>(+ nově vybavení pro ověření </a:t>
            </a:r>
            <a:r>
              <a:rPr lang="cs-CZ" sz="1800" dirty="0" err="1"/>
              <a:t>eDokladu</a:t>
            </a:r>
            <a:r>
              <a:rPr lang="cs-CZ" sz="1800" dirty="0"/>
              <a:t> – viz dále)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Stanovení minimálního počtu členů OVK </a:t>
            </a:r>
            <a:r>
              <a:rPr lang="cs-CZ" sz="2200" i="1" dirty="0"/>
              <a:t>(</a:t>
            </a:r>
            <a:r>
              <a:rPr lang="cs-CZ" sz="1800" i="1" dirty="0"/>
              <a:t>starosta do 4. 8. 2025)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Informace zveřejněním na úřední desce pro zaregistrované volební strany o počtu a sídle volebních okrsků </a:t>
            </a:r>
            <a:r>
              <a:rPr lang="cs-CZ" sz="1800" i="1" dirty="0"/>
              <a:t>(starosta do 19. 8. 2025)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Jmenování zapisovatele OVK </a:t>
            </a:r>
            <a:r>
              <a:rPr lang="cs-CZ" sz="1800" i="1" dirty="0"/>
              <a:t>(starosta do 23. 8. 2025)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i="1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D159C4-0FE3-FD67-2BEF-D80F9E6B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67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01E2-E90C-C388-1C27-CAA3FD740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780E4-D93C-AA5C-628B-2A512920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731836"/>
            <a:ext cx="6851104" cy="685801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Obvyklé úkoly obcí při volbách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4B486-273B-8A61-35DE-A1FE911E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65554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Jmenování členů OVK na neobsazená místa </a:t>
            </a:r>
            <a:r>
              <a:rPr lang="cs-CZ" sz="1800" i="1" dirty="0"/>
              <a:t>(starosta)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Oznámení o svolání prvního zasedání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Možnost vyhrazení plochy pro výlep volebních plakátů </a:t>
            </a:r>
            <a:r>
              <a:rPr lang="cs-CZ" sz="1800" i="1" dirty="0"/>
              <a:t>(starosta do 17. 9. 2025)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Oznámení o době a místě konání voleb </a:t>
            </a:r>
            <a:r>
              <a:rPr lang="cs-CZ" sz="2200" i="1" dirty="0"/>
              <a:t>(</a:t>
            </a:r>
            <a:r>
              <a:rPr lang="cs-CZ" sz="1800" i="1" dirty="0"/>
              <a:t>starosta do 18. 9. 2025)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Dodání hlasovacích lístků voličům </a:t>
            </a:r>
            <a:r>
              <a:rPr lang="cs-CZ" sz="1800" i="1" dirty="0"/>
              <a:t>(starosta do 30. 9. 2025)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Uzavření stálého, příp. zvláštního seznamu voličů </a:t>
            </a:r>
            <a:r>
              <a:rPr lang="cs-CZ" sz="1800" i="1" dirty="0"/>
              <a:t>(1. 10. 2025)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Předání výpisů ze seznamů voličů a dodání hlasovacích lístků OVK </a:t>
            </a:r>
            <a:r>
              <a:rPr lang="cs-CZ" sz="1800" i="1" dirty="0"/>
              <a:t>(v den voleb)</a:t>
            </a:r>
          </a:p>
          <a:p>
            <a:pPr marL="0" indent="0">
              <a:buNone/>
            </a:pP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i="1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9A738C-5D69-E7D0-3631-EF5DAA95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039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E1EB6-1ACD-D7BC-82FA-836C722A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1AD89-655D-27C4-8671-7D506256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731836"/>
            <a:ext cx="6851104" cy="685801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Sestavování volebních komisí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23E0B-81AA-431C-6254-01A4F737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79955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Stanovení minimálního počtu členů OVK – starosta do 4. 8. alespoň 5, okrsky do 300 mohou mít jen 4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Jmenování zapisovatele – starosta do 23. 8.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Delegace volebními stranami – do 3. 9. </a:t>
            </a:r>
            <a:r>
              <a:rPr lang="cs-CZ" sz="1800" dirty="0"/>
              <a:t>(</a:t>
            </a:r>
            <a:r>
              <a:rPr lang="cs-CZ" sz="1800" i="1" dirty="0"/>
              <a:t>KÚ sdělí obcím přehled zaregistrovaných volebních stran + údaje o zmocněncích)</a:t>
            </a:r>
            <a:r>
              <a:rPr lang="cs-CZ" sz="1800" dirty="0"/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 err="1"/>
              <a:t>Dojmenování</a:t>
            </a:r>
            <a:r>
              <a:rPr lang="cs-CZ" sz="2200" dirty="0"/>
              <a:t> na neobsazená místa </a:t>
            </a:r>
            <a:r>
              <a:rPr lang="cs-CZ" sz="2200" i="1" dirty="0"/>
              <a:t>(</a:t>
            </a:r>
            <a:r>
              <a:rPr lang="cs-CZ" sz="1800" i="1" dirty="0"/>
              <a:t>starosta před prvním zasedáním a dále průběžně)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Oznámení starosty o svolání prvního zasedání, které se koná nejpozději 21. den přede dnem voleb (12. 9.); zasílá se, ale doručené vyvěšením na úřední desce + stejně postupuje starosta u vyrozumění o termínech povinného </a:t>
            </a:r>
            <a:r>
              <a:rPr lang="cs-CZ" sz="2200"/>
              <a:t>školení                     a důsledcích </a:t>
            </a:r>
            <a:r>
              <a:rPr lang="cs-CZ" sz="2200" dirty="0"/>
              <a:t>neúčasti</a:t>
            </a:r>
          </a:p>
          <a:p>
            <a:pPr marL="0" indent="0">
              <a:buNone/>
            </a:pP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i="1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2931E3-897B-A97A-4562-7D9DBA1A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280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65C75-A01F-BC9E-0EB4-6C79FAEC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6ADDB-62A8-A1CA-57C2-B0039966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731836"/>
            <a:ext cx="6851104" cy="685801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           Voličský průkaz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EC453-2DC6-4A0C-2991-20BDA193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394104" cy="447065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Vydává obecní úřad (zastupitelský úřad)</a:t>
            </a:r>
            <a:endParaRPr lang="cs-CZ" sz="1800" i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Hlasovat s ním lze v kterémkoli okrsku v ČR nebo v zahraničí</a:t>
            </a:r>
            <a:endParaRPr lang="cs-CZ" sz="1800" i="1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Žádost:</a:t>
            </a:r>
          </a:p>
          <a:p>
            <a:pPr marL="720000">
              <a:spcBef>
                <a:spcPts val="0"/>
              </a:spcBef>
              <a:spcAft>
                <a:spcPts val="600"/>
              </a:spcAft>
            </a:pPr>
            <a:r>
              <a:rPr lang="cs-CZ" sz="2200" i="1" dirty="0"/>
              <a:t>osobně (do 1.10. 2025 do 16:00)</a:t>
            </a:r>
          </a:p>
          <a:p>
            <a:pPr marL="720000">
              <a:spcBef>
                <a:spcPts val="0"/>
              </a:spcBef>
              <a:spcAft>
                <a:spcPts val="600"/>
              </a:spcAft>
            </a:pPr>
            <a:r>
              <a:rPr lang="cs-CZ" sz="2200" i="1" dirty="0"/>
              <a:t>písemně (do 26. 9. 2025 do 16:00)</a:t>
            </a:r>
          </a:p>
          <a:p>
            <a:pPr marL="90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cs-CZ" sz="2200" i="1" dirty="0"/>
              <a:t>listina s úředně ověřeným podpisem voliče </a:t>
            </a:r>
            <a:r>
              <a:rPr lang="cs-CZ" sz="1800" i="1" dirty="0"/>
              <a:t>(elektronický podpis nestačí)</a:t>
            </a:r>
          </a:p>
          <a:p>
            <a:pPr marL="90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cs-CZ" sz="2200" i="1" dirty="0"/>
              <a:t>datovou schránkou voliče (i podnikající fyzická osoba)</a:t>
            </a:r>
          </a:p>
          <a:p>
            <a:pPr marL="9000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cs-CZ" sz="2200" i="1" dirty="0"/>
              <a:t>Portál občana (pro obec stejné jako zaslání DS)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Výdej možný od 18. 9. 2025 (po duplicitách)</a:t>
            </a:r>
          </a:p>
          <a:p>
            <a:pPr marL="0" indent="0">
              <a:buNone/>
            </a:pP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i="1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9C18D-A546-40FC-0C57-31356DD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01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17A4D-7CBA-B874-815C-A6C19F79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5CF03-5ECF-5FAA-3435-5DF43554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052512"/>
            <a:ext cx="6131024" cy="864320"/>
          </a:xfrm>
        </p:spPr>
        <p:txBody>
          <a:bodyPr wrap="square" anchor="ctr">
            <a:normAutofit fontScale="90000"/>
          </a:bodyPr>
          <a:lstStyle/>
          <a:p>
            <a:r>
              <a:rPr lang="cs-CZ" b="1" dirty="0">
                <a:solidFill>
                  <a:srgbClr val="0000CC"/>
                </a:solidFill>
              </a:rPr>
              <a:t>Přijímání </a:t>
            </a:r>
            <a:r>
              <a:rPr lang="cs-CZ" b="1" dirty="0" err="1">
                <a:solidFill>
                  <a:srgbClr val="0000CC"/>
                </a:solidFill>
              </a:rPr>
              <a:t>eDokladu</a:t>
            </a:r>
            <a:r>
              <a:rPr lang="cs-CZ" b="1" dirty="0">
                <a:solidFill>
                  <a:srgbClr val="0000CC"/>
                </a:solidFill>
              </a:rPr>
              <a:t> ve volebních místnostech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682DE9-9F25-4F71-B30C-94354292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42913"/>
            <a:ext cx="8111244" cy="41223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58338F-D02B-9BC4-8286-B270EDF9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C5FFD76-AB0C-4073-86E3-D4AE9EC652C3}" type="slidenum">
              <a:rPr lang="cs-CZ" altLang="cs-CZ" smtClean="0"/>
              <a:pPr>
                <a:spcAft>
                  <a:spcPts val="600"/>
                </a:spcAft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76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DBB54-0403-4E6A-A6BB-8573AB1C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8718"/>
            <a:ext cx="8207992" cy="720081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00CC"/>
                </a:solidFill>
              </a:rPr>
              <a:t>Základní informace k </a:t>
            </a:r>
            <a:r>
              <a:rPr lang="cs-CZ" sz="2800" b="1" dirty="0" err="1">
                <a:solidFill>
                  <a:srgbClr val="0000CC"/>
                </a:solidFill>
              </a:rPr>
              <a:t>eDokladu</a:t>
            </a:r>
            <a:r>
              <a:rPr lang="cs-CZ" sz="2800" b="1" dirty="0">
                <a:solidFill>
                  <a:srgbClr val="0000CC"/>
                </a:solidFill>
              </a:rPr>
              <a:t> ve volbách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0546D-4174-4D4E-89A2-8680638E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280000" cy="4787992"/>
          </a:xfrm>
        </p:spPr>
        <p:txBody>
          <a:bodyPr/>
          <a:lstStyle/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eDoklad</a:t>
            </a:r>
            <a:r>
              <a:rPr lang="cs-CZ" sz="2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= digitální  stejnopis občanského průkazu. Volič má povinnost mít fyzickou „kartičku“, ale nemusí ji nosit s sebou;  k prokazování mu stačí </a:t>
            </a:r>
            <a:r>
              <a:rPr lang="cs-CZ" sz="22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eDoklad</a:t>
            </a:r>
            <a:r>
              <a:rPr lang="cs-CZ" sz="2200" dirty="0">
                <a:ea typeface="Aptos" panose="020B0004020202020204" pitchFamily="34" charset="0"/>
              </a:rPr>
              <a:t>.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OVK je povinna od 1. 1. 2025 </a:t>
            </a:r>
            <a:r>
              <a:rPr lang="cs-CZ" sz="2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eDoklad</a:t>
            </a:r>
            <a:r>
              <a:rPr lang="cs-CZ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akceptovat. 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Právní úprava je v zákoně č. 12/2020 Sb., o právu na digitální služby.</a:t>
            </a:r>
            <a:r>
              <a:rPr lang="cs-CZ" sz="2200" dirty="0">
                <a:ea typeface="Aptos" panose="020B0004020202020204" pitchFamily="34" charset="0"/>
              </a:rPr>
              <a:t> 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ea typeface="Aptos" panose="020B0004020202020204" pitchFamily="34" charset="0"/>
              </a:rPr>
              <a:t>Prakticky již aplikováno v lednu v doplňovacích senátních volbách ve VO č. 60 Brno-město a následně v březnu a červnu při nových volbách do zastupitelstev obcí (cca 10 obcí). </a:t>
            </a:r>
          </a:p>
          <a:p>
            <a:pPr algn="just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32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B03FB6-07AC-4C29-A8A1-91586B8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18790"/>
            <a:ext cx="648072" cy="365125"/>
          </a:xfrm>
        </p:spPr>
        <p:txBody>
          <a:bodyPr/>
          <a:lstStyle/>
          <a:p>
            <a:pPr>
              <a:defRPr/>
            </a:pPr>
            <a:fld id="{64855BB5-7731-4002-B95F-63F592D034D4}" type="slidenum">
              <a:rPr lang="cs-CZ" altLang="cs-CZ" sz="1600" smtClean="0"/>
              <a:pPr>
                <a:defRPr/>
              </a:pPr>
              <a:t>9</a:t>
            </a:fld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094810039"/>
      </p:ext>
    </p:extLst>
  </p:cSld>
  <p:clrMapOvr>
    <a:masterClrMapping/>
  </p:clrMapOvr>
</p:sld>
</file>

<file path=ppt/theme/theme1.xml><?xml version="1.0" encoding="utf-8"?>
<a:theme xmlns:a="http://schemas.openxmlformats.org/drawingml/2006/main" name="MV_sablona1_2007_nov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1652</Words>
  <Application>Microsoft Office PowerPoint</Application>
  <PresentationFormat>Předvádění na obrazovce (4:3)</PresentationFormat>
  <Paragraphs>155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Aptos</vt:lpstr>
      <vt:lpstr>Arial</vt:lpstr>
      <vt:lpstr>Symbol</vt:lpstr>
      <vt:lpstr>Times New Roman</vt:lpstr>
      <vt:lpstr>Verdana</vt:lpstr>
      <vt:lpstr>Wingdings</vt:lpstr>
      <vt:lpstr>MV_sablona1_2007_nova</vt:lpstr>
      <vt:lpstr>MV-ODK</vt:lpstr>
      <vt:lpstr>1_MV-ODK</vt:lpstr>
      <vt:lpstr> </vt:lpstr>
      <vt:lpstr>Termín konání voleb a základní informace</vt:lpstr>
      <vt:lpstr>Novinky ve volbách do Poslanecké sněmovny 2025</vt:lpstr>
      <vt:lpstr>Obvyklé úkoly obcí při volbách I.</vt:lpstr>
      <vt:lpstr>Obvyklé úkoly obcí při volbách II.</vt:lpstr>
      <vt:lpstr>Sestavování volebních komisí</vt:lpstr>
      <vt:lpstr>           Voličský průkaz</vt:lpstr>
      <vt:lpstr>Přijímání eDokladu ve volebních místnostech</vt:lpstr>
      <vt:lpstr>Základní informace k eDokladu ve volbách</vt:lpstr>
      <vt:lpstr>Registrace obcí do správy ověřovatelů </vt:lpstr>
      <vt:lpstr>Metodika k přijímání eDokladu  při volbách</vt:lpstr>
      <vt:lpstr>Vybavení volební místnosti pro ověřování voličů s eDokladem</vt:lpstr>
      <vt:lpstr>Určení členů OVK, kterým bude svěřeno ověřování totožnosti voličů s eDokladem</vt:lpstr>
      <vt:lpstr>Organizace postupu ve volební místnosti,    kde je nerozdělený výpis ze seznamu voličů </vt:lpstr>
      <vt:lpstr>Organizace postupu ve volební místnosti     s děleným výpisem ze seznamu voličů</vt:lpstr>
      <vt:lpstr>Volič s eDokladem při hlasování                do přenosné volební schránky</vt:lpstr>
      <vt:lpstr>Jaké situace mohou nastat</vt:lpstr>
      <vt:lpstr>Kontakty na MV a DIA</vt:lpstr>
      <vt:lpstr>   Děkuji za spolupráci  a za pozornost.   Mgr. et Mgr. Tomáš Jirovec ředitel odboru voleb  Ministerstvo vnitra   volby@mv.gov.cz tel.: 974 817 361                                                                        26. června 2025   </vt:lpstr>
    </vt:vector>
  </TitlesOfParts>
  <Company>ODKVS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Standard</dc:creator>
  <cp:lastModifiedBy>Fišarová Lucie, JUDr.</cp:lastModifiedBy>
  <cp:revision>1397</cp:revision>
  <cp:lastPrinted>2023-03-28T06:52:28Z</cp:lastPrinted>
  <dcterms:created xsi:type="dcterms:W3CDTF">2007-12-02T21:22:11Z</dcterms:created>
  <dcterms:modified xsi:type="dcterms:W3CDTF">2025-06-20T12:43:55Z</dcterms:modified>
</cp:coreProperties>
</file>